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75"/>
    <p:restoredTop sz="94694"/>
  </p:normalViewPr>
  <p:slideViewPr>
    <p:cSldViewPr snapToGrid="0" snapToObjects="1">
      <p:cViewPr varScale="1">
        <p:scale>
          <a:sx n="113" d="100"/>
          <a:sy n="113" d="100"/>
        </p:scale>
        <p:origin x="176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11/13/19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9/08/detailed-guide-7-loss-functions-machine-learning-python-code/" TargetMode="External"/><Relationship Id="rId2" Type="http://schemas.openxmlformats.org/officeDocument/2006/relationships/hyperlink" Target="https://ml-cheatsheet.readthedocs.io/en/latest/loss_function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understanding-binary-cross-entropy-log-loss-a-visual-explanation-a3ac6025181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7BDED-103B-0645-A76B-023479F1FC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Regression and SVM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9C057A-02CF-294B-B99A-6EFB7A669D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47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91876-7CD0-0D43-B2F8-148C3C9B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/Multinomial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2D7E8-CD69-6F4C-86E0-02AC8C1AF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060297"/>
            <a:ext cx="3923722" cy="4964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E78CEA-14EA-A84C-AD38-DDCC790F6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2763311"/>
            <a:ext cx="6708107" cy="406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B71216-1509-8643-AF22-9E753B7F8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579" y="3405785"/>
            <a:ext cx="4398805" cy="853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913D2-9E77-1747-8E62-4AE468571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374148"/>
            <a:ext cx="5827978" cy="22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43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09D5763-BFB6-7A4D-B9BF-5ECE1A783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SVM: Classifier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003235-AE5E-9447-9DEF-327372EEE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070330" cy="403774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SVM classifier as fitting the widest possible street (represented by the parallel dashed lines) between the classes. </a:t>
            </a:r>
          </a:p>
          <a:p>
            <a:r>
              <a:rPr lang="en-US" dirty="0"/>
              <a:t>This is called </a:t>
            </a:r>
            <a:r>
              <a:rPr lang="en-US" i="1" dirty="0"/>
              <a:t>large margin classification</a:t>
            </a:r>
            <a:r>
              <a:rPr lang="en-US" dirty="0"/>
              <a:t>.</a:t>
            </a:r>
          </a:p>
          <a:p>
            <a:r>
              <a:rPr lang="en-US" dirty="0"/>
              <a:t>Only need consider support vectors for training</a:t>
            </a:r>
          </a:p>
          <a:p>
            <a:r>
              <a:rPr lang="en-US" dirty="0"/>
              <a:t>find a good balance between keeping the street as large as possible and limiting the </a:t>
            </a:r>
            <a:r>
              <a:rPr lang="en-US" i="1" dirty="0"/>
              <a:t>margin violations </a:t>
            </a:r>
            <a:r>
              <a:rPr lang="en-US" dirty="0"/>
              <a:t>(i.e., instances that end up in the middle of the street or even on the wrong side)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2D593-449A-3E45-8F99-B6E3D1DD0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804" y="2199580"/>
            <a:ext cx="6043255" cy="148059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F7DD912-A520-AB46-9360-14D9B24A92F6}"/>
              </a:ext>
            </a:extLst>
          </p:cNvPr>
          <p:cNvSpPr/>
          <p:nvPr/>
        </p:nvSpPr>
        <p:spPr>
          <a:xfrm>
            <a:off x="8470568" y="4328067"/>
            <a:ext cx="282961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Support Vectors: points on the edges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444CE5-6E38-6645-A5BE-94CD2A6CE7FA}"/>
              </a:ext>
            </a:extLst>
          </p:cNvPr>
          <p:cNvCxnSpPr/>
          <p:nvPr/>
        </p:nvCxnSpPr>
        <p:spPr>
          <a:xfrm flipH="1" flipV="1">
            <a:off x="10164932" y="3195961"/>
            <a:ext cx="124287" cy="10475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FD4DC7-1B3D-544E-B00D-B7508FB788C7}"/>
              </a:ext>
            </a:extLst>
          </p:cNvPr>
          <p:cNvCxnSpPr>
            <a:cxnSpLocks/>
          </p:cNvCxnSpPr>
          <p:nvPr/>
        </p:nvCxnSpPr>
        <p:spPr>
          <a:xfrm flipV="1">
            <a:off x="10369118" y="2794547"/>
            <a:ext cx="301841" cy="144897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20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FBD9-9026-E945-8696-79C8FD33C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in </a:t>
            </a:r>
            <a:r>
              <a:rPr lang="en-US" dirty="0" err="1"/>
              <a:t>Scikit</a:t>
            </a:r>
            <a:r>
              <a:rPr lang="en-US" dirty="0"/>
              <a:t> Learn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FD8DB-1B1C-6D40-A926-6FA2C7856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49" y="2015732"/>
            <a:ext cx="4038600" cy="11430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419B71-989E-4343-BA9B-BCE81B813B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1949" y="3397268"/>
            <a:ext cx="4902200" cy="1155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42A451-5F76-2641-AA30-C52EA2C97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695" y="2129732"/>
            <a:ext cx="6471356" cy="1572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42CB90-1E5A-A149-9C12-23A14E77EF47}"/>
              </a:ext>
            </a:extLst>
          </p:cNvPr>
          <p:cNvSpPr txBox="1"/>
          <p:nvPr/>
        </p:nvSpPr>
        <p:spPr>
          <a:xfrm>
            <a:off x="6999110" y="4154311"/>
            <a:ext cx="4240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 </a:t>
            </a:r>
            <a:r>
              <a:rPr lang="en-US" sz="2000" dirty="0"/>
              <a:t>is the hyperparameter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higher the more overfitting</a:t>
            </a:r>
          </a:p>
        </p:txBody>
      </p:sp>
    </p:spTree>
    <p:extLst>
      <p:ext uri="{BB962C8B-B14F-4D97-AF65-F5344CB8AC3E}">
        <p14:creationId xmlns:p14="http://schemas.microsoft.com/office/powerpoint/2010/main" val="3598824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BE55-F2F4-6F43-8482-BDD3026AF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Trick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4C2FB-1141-0F42-A3E8-8DE552751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3200320" cy="3701487"/>
          </a:xfrm>
        </p:spPr>
        <p:txBody>
          <a:bodyPr>
            <a:normAutofit/>
          </a:bodyPr>
          <a:lstStyle/>
          <a:p>
            <a:r>
              <a:rPr lang="en-US" i="1" dirty="0"/>
              <a:t>Kernel</a:t>
            </a:r>
            <a:r>
              <a:rPr lang="en-US" dirty="0"/>
              <a:t>: Mapping data into higher dimensional space makes classification easier</a:t>
            </a:r>
          </a:p>
          <a:p>
            <a:r>
              <a:rPr lang="en-US" i="1" dirty="0"/>
              <a:t>Trick:</a:t>
            </a:r>
            <a:r>
              <a:rPr lang="en-US" dirty="0"/>
              <a:t> mathematical properties that makes computation easier</a:t>
            </a:r>
          </a:p>
          <a:p>
            <a:r>
              <a:rPr lang="en-US" dirty="0"/>
              <a:t>Popular ones: </a:t>
            </a:r>
          </a:p>
          <a:p>
            <a:pPr lvl="1"/>
            <a:r>
              <a:rPr lang="en-US" dirty="0"/>
              <a:t>Gaussian</a:t>
            </a:r>
          </a:p>
          <a:p>
            <a:pPr lvl="1"/>
            <a:r>
              <a:rPr lang="en-US" dirty="0"/>
              <a:t>Poly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CEF75-91B0-5D44-BE7B-612A57CD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719" y="1923788"/>
            <a:ext cx="3200320" cy="11956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8E4440-BB4F-5E42-820D-DC905F473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713" y="4235672"/>
            <a:ext cx="4236250" cy="10059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FEEF66-8DA2-914F-B11D-7439018DCFCA}"/>
              </a:ext>
            </a:extLst>
          </p:cNvPr>
          <p:cNvSpPr txBox="1"/>
          <p:nvPr/>
        </p:nvSpPr>
        <p:spPr>
          <a:xfrm>
            <a:off x="5200713" y="5439296"/>
            <a:ext cx="5511828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The hyperparameter coef0 controls how much the model is influenced by high-degree polynomials versus low-degree polynomial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2A3623-5C31-3640-89B9-0BEA4ED61B45}"/>
              </a:ext>
            </a:extLst>
          </p:cNvPr>
          <p:cNvCxnSpPr/>
          <p:nvPr/>
        </p:nvCxnSpPr>
        <p:spPr>
          <a:xfrm flipV="1">
            <a:off x="7625919" y="4893159"/>
            <a:ext cx="1065320" cy="485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35BFBB8-D5FC-7E40-969F-2DA72FEF4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713" y="3154974"/>
            <a:ext cx="4394200" cy="10287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BF0631-65D1-B742-800C-FBCF729FC3C5}"/>
              </a:ext>
            </a:extLst>
          </p:cNvPr>
          <p:cNvCxnSpPr/>
          <p:nvPr/>
        </p:nvCxnSpPr>
        <p:spPr>
          <a:xfrm flipV="1">
            <a:off x="3195961" y="3559946"/>
            <a:ext cx="1819922" cy="1509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1B429A-3B89-3440-9763-90CF59BB77F6}"/>
              </a:ext>
            </a:extLst>
          </p:cNvPr>
          <p:cNvCxnSpPr/>
          <p:nvPr/>
        </p:nvCxnSpPr>
        <p:spPr>
          <a:xfrm flipV="1">
            <a:off x="2755037" y="4802819"/>
            <a:ext cx="2305235" cy="73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590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C74A-6822-1C41-942F-4C64B9B2E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SVR: SVM 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BBFBE-BD3F-1341-97D9-767118ECE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2259287" cy="3151072"/>
          </a:xfrm>
        </p:spPr>
        <p:txBody>
          <a:bodyPr/>
          <a:lstStyle/>
          <a:p>
            <a:r>
              <a:rPr lang="en-US" dirty="0"/>
              <a:t>SVM: move as many data </a:t>
            </a:r>
            <a:r>
              <a:rPr lang="en-US" i="1" dirty="0"/>
              <a:t>off</a:t>
            </a:r>
            <a:r>
              <a:rPr lang="en-US" dirty="0"/>
              <a:t> the street as possible</a:t>
            </a:r>
          </a:p>
          <a:p>
            <a:r>
              <a:rPr lang="en-US" dirty="0"/>
              <a:t>SVR: include as many data </a:t>
            </a:r>
            <a:r>
              <a:rPr lang="en-US" i="1" dirty="0"/>
              <a:t>on</a:t>
            </a:r>
            <a:r>
              <a:rPr lang="en-US" dirty="0"/>
              <a:t> the street as possible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3ECE61-AED0-A249-87CE-4199E2A72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711" y="2015733"/>
            <a:ext cx="5155445" cy="2169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06DF78-01C4-E14C-9D70-24EE0A80A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033" y="4280265"/>
            <a:ext cx="2565400" cy="78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886E29-5A87-C943-ABDA-18C2006BE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033" y="5162614"/>
            <a:ext cx="47752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45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DE651-4AA8-A246-8EFE-2D0E8A254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Gradient Descent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4E451F-3131-9743-B2DC-1B5B16E35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61" y="1325043"/>
            <a:ext cx="3430863" cy="1826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D97E5F-6AB2-4D40-8DBB-F481BD6F1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507" y="1316968"/>
            <a:ext cx="3429000" cy="1843087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125FD6-7730-E243-A3E5-D0C4ACEBA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996090" y="1258466"/>
            <a:ext cx="3408850" cy="196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89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2A028-0698-9B49-BA4D-8649BC65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200" dirty="0"/>
              <a:t>Batch Gradient Descent (BGD)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CB02A2-AB8D-5648-966D-BDAB228AFBAD}"/>
              </a:ext>
            </a:extLst>
          </p:cNvPr>
          <p:cNvSpPr/>
          <p:nvPr/>
        </p:nvSpPr>
        <p:spPr>
          <a:xfrm>
            <a:off x="803244" y="2638044"/>
            <a:ext cx="3063765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Involves calculations over the full training set 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at each Gradient Descent step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Slow on very large training sets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Scales well with the number of features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171189-8397-6E41-9BB3-BB45F52A4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3366" y="2366586"/>
            <a:ext cx="6227064" cy="21327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FE80F-1FC2-9242-B583-C1A1B09B0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578" y="4796573"/>
            <a:ext cx="4532392" cy="6220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019095-C1BC-0F4E-A484-71AD95FC6045}"/>
              </a:ext>
            </a:extLst>
          </p:cNvPr>
          <p:cNvSpPr txBox="1"/>
          <p:nvPr/>
        </p:nvSpPr>
        <p:spPr>
          <a:xfrm>
            <a:off x="8525632" y="6013802"/>
            <a:ext cx="146706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Learning Rate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9232A5-3B20-CF41-A9E1-066A5C4C0E20}"/>
              </a:ext>
            </a:extLst>
          </p:cNvPr>
          <p:cNvCxnSpPr/>
          <p:nvPr/>
        </p:nvCxnSpPr>
        <p:spPr>
          <a:xfrm flipH="1" flipV="1">
            <a:off x="8327254" y="5264458"/>
            <a:ext cx="532661" cy="7013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3042D92-DAE9-D34D-9149-66503328D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573" y="191490"/>
            <a:ext cx="4701713" cy="206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64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B9F6F-2389-8A42-B118-BB4FAEB95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/>
              <a:t>Stochastic Gradient </a:t>
            </a:r>
            <a:br>
              <a:rPr lang="en-US"/>
            </a:br>
            <a:r>
              <a:rPr lang="en-US"/>
              <a:t>Descent (SGD)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02ABD8DC-E73A-4993-BAA9-E3007C0B5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4"/>
            <a:ext cx="4169336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/>
              <a:t>SGD picks a random instance in the training set at every step and computes the gradients based only on that single instance</a:t>
            </a:r>
          </a:p>
          <a:p>
            <a:pPr>
              <a:lnSpc>
                <a:spcPct val="110000"/>
              </a:lnSpc>
            </a:pPr>
            <a:r>
              <a:rPr lang="en-US"/>
              <a:t>Convergence is much more irregular than BGD</a:t>
            </a:r>
          </a:p>
          <a:p>
            <a:pPr>
              <a:lnSpc>
                <a:spcPct val="110000"/>
              </a:lnSpc>
            </a:pPr>
            <a:r>
              <a:rPr lang="en-US"/>
              <a:t>When cost function is very irregular, SGD can help the algorithm jump out of local minima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0CA47B-A251-9F4E-BBFA-A17F2ABBF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443" y="2077987"/>
            <a:ext cx="2391342" cy="1518502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9BE872-980E-B14A-84BF-39321420E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144" y="2015733"/>
            <a:ext cx="2190680" cy="1643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A937A1-6591-3048-8C73-7C8429D02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443" y="4504349"/>
            <a:ext cx="2391342" cy="280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0E70A7-DFF7-FF4A-9365-0D0449101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0267" y="3823334"/>
            <a:ext cx="2258434" cy="164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28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6254-207A-CB46-B019-8C7B27288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>
            <a:normAutofit/>
          </a:bodyPr>
          <a:lstStyle/>
          <a:p>
            <a:r>
              <a:rPr lang="en-US" sz="2600"/>
              <a:t>Mini-Batch Gradient Descent (MBGD)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C12A3-8576-6447-9020-A4445A443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4492932" cy="3263206"/>
          </a:xfrm>
        </p:spPr>
        <p:txBody>
          <a:bodyPr>
            <a:normAutofit/>
          </a:bodyPr>
          <a:lstStyle/>
          <a:p>
            <a:r>
              <a:rPr lang="en-US" dirty="0"/>
              <a:t>MBGD computes the gradients on small random sets of instances called mini-batches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5FA35-4E50-CA48-9A8D-15D6D121B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789" y="2141747"/>
            <a:ext cx="4782312" cy="258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66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BEB4-00EE-8543-8844-856FF759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84D4D-FC70-104B-A2A1-213CC798C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067645"/>
            <a:ext cx="4666375" cy="4326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MSE/Quadratic/L2 Loss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CC9B7-3749-4342-97E3-7E2B608D0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484" y="2479499"/>
            <a:ext cx="3545738" cy="8582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D84CF9-5907-134D-82B2-A47B6A840257}"/>
              </a:ext>
            </a:extLst>
          </p:cNvPr>
          <p:cNvSpPr/>
          <p:nvPr/>
        </p:nvSpPr>
        <p:spPr>
          <a:xfrm>
            <a:off x="2231136" y="3427905"/>
            <a:ext cx="3605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erif-font"/>
              </a:rPr>
              <a:t>Mean Absolute Error (MAE) /L1 Loss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786509-93C9-C24D-8C3D-6AD43D511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136" y="3871203"/>
            <a:ext cx="3605389" cy="7882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EA9091-8C0F-F445-95D1-72589D9578AE}"/>
              </a:ext>
            </a:extLst>
          </p:cNvPr>
          <p:cNvSpPr/>
          <p:nvPr/>
        </p:nvSpPr>
        <p:spPr>
          <a:xfrm>
            <a:off x="2231136" y="4794533"/>
            <a:ext cx="21366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Mean Bias Error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4D5A17-E752-F542-846B-9B0FF79A3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5136" y="5164898"/>
            <a:ext cx="3605389" cy="7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99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A8195-A741-1248-9C27-907D37B01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86A29-97D1-6D4E-BB9F-E1C840911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7904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Linear Regression</a:t>
            </a:r>
          </a:p>
          <a:p>
            <a:r>
              <a:rPr lang="en-US" dirty="0"/>
              <a:t>Polynomial Regression</a:t>
            </a:r>
          </a:p>
          <a:p>
            <a:r>
              <a:rPr lang="en-US" dirty="0"/>
              <a:t>Regularization (Ridge, LASSO and Elastic Net)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 err="1"/>
              <a:t>Softmax</a:t>
            </a:r>
            <a:r>
              <a:rPr lang="en-US" dirty="0"/>
              <a:t> Regression</a:t>
            </a:r>
          </a:p>
          <a:p>
            <a:r>
              <a:rPr lang="en-US" dirty="0"/>
              <a:t>Support Vector Machine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Regression</a:t>
            </a:r>
          </a:p>
          <a:p>
            <a:r>
              <a:rPr lang="en-US" dirty="0"/>
              <a:t>Gradient Descent</a:t>
            </a:r>
          </a:p>
          <a:p>
            <a:r>
              <a:rPr lang="en-US" dirty="0"/>
              <a:t>Loss Functions</a:t>
            </a:r>
          </a:p>
        </p:txBody>
      </p:sp>
    </p:spTree>
    <p:extLst>
      <p:ext uri="{BB962C8B-B14F-4D97-AF65-F5344CB8AC3E}">
        <p14:creationId xmlns:p14="http://schemas.microsoft.com/office/powerpoint/2010/main" val="1020888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0AAC-A044-C848-AD91-EC0F91F0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879A-C746-E74B-B712-B16E3F01B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039729"/>
            <a:ext cx="3356864" cy="545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Hinge Loss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64946-842B-FD4F-A93C-D3A21385E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2405112"/>
            <a:ext cx="4813300" cy="8326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7012BE-EC5C-CE47-8B2E-E33E51CD6968}"/>
              </a:ext>
            </a:extLst>
          </p:cNvPr>
          <p:cNvSpPr/>
          <p:nvPr/>
        </p:nvSpPr>
        <p:spPr>
          <a:xfrm>
            <a:off x="8738306" y="1970168"/>
            <a:ext cx="2935111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medium-content-serif-font"/>
              </a:rPr>
              <a:t>the score of correct category should be greater than sum of scores of all incorrect categories by some safety margin (usually one)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F7F958-AAE4-3143-B52C-23A350B36E10}"/>
              </a:ext>
            </a:extLst>
          </p:cNvPr>
          <p:cNvSpPr/>
          <p:nvPr/>
        </p:nvSpPr>
        <p:spPr>
          <a:xfrm>
            <a:off x="2231136" y="3431300"/>
            <a:ext cx="68564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Cross Entropy/(Multinomial) Log(</a:t>
            </a:r>
            <a:r>
              <a:rPr lang="en-US" dirty="0" err="1"/>
              <a:t>istic</a:t>
            </a:r>
            <a:r>
              <a:rPr lang="en-US" dirty="0"/>
              <a:t>)/ Loss/Negative Log Likelihood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243FBC-5F68-C646-ABE3-20A928C4DC8E}"/>
              </a:ext>
            </a:extLst>
          </p:cNvPr>
          <p:cNvSpPr/>
          <p:nvPr/>
        </p:nvSpPr>
        <p:spPr>
          <a:xfrm>
            <a:off x="8738306" y="3834979"/>
            <a:ext cx="3318227" cy="14773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dium-content-serif-font"/>
              </a:rPr>
              <a:t>Most common setting for classification problems.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dium-content-serif-font"/>
              </a:rPr>
              <a:t>Cross-entropy loss increases as the predicted probability diverges from the actual label.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79FE54-1612-CF4B-B9F9-E9989859E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245" y="4081210"/>
            <a:ext cx="6212953" cy="3796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FB8109E-A8A7-3E4C-BC49-79BC5852C68C}"/>
              </a:ext>
            </a:extLst>
          </p:cNvPr>
          <p:cNvSpPr/>
          <p:nvPr/>
        </p:nvSpPr>
        <p:spPr>
          <a:xfrm>
            <a:off x="2231136" y="474141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Categorical Cross-Entropy/</a:t>
            </a:r>
            <a:r>
              <a:rPr lang="en-US" dirty="0" err="1"/>
              <a:t>Softmax</a:t>
            </a:r>
            <a:r>
              <a:rPr lang="en-US" dirty="0"/>
              <a:t>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556DCC-9E8D-704C-8D4E-D76DA3B6043F}"/>
                  </a:ext>
                </a:extLst>
              </p:cNvPr>
              <p:cNvSpPr txBox="1"/>
              <p:nvPr/>
            </p:nvSpPr>
            <p:spPr>
              <a:xfrm>
                <a:off x="4068173" y="5312306"/>
                <a:ext cx="3182346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𝑆𝑜𝑓𝑡𝑚𝑎𝑥𝐿𝑜𝑠𝑠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556DCC-9E8D-704C-8D4E-D76DA3B60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173" y="5312306"/>
                <a:ext cx="3182346" cy="778931"/>
              </a:xfrm>
              <a:prstGeom prst="rect">
                <a:avLst/>
              </a:prstGeom>
              <a:blipFill>
                <a:blip r:embed="rId4"/>
                <a:stretch>
                  <a:fillRect l="-1587" t="-109524" r="-1984" b="-169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957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6170C-3610-974F-8560-3610D57DB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B2035-15B8-D14A-96E2-A290EDF98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https://ml-cheatsheet.readthedocs.io/en/latest/loss_functions.html#</a:t>
            </a:r>
            <a:endParaRPr lang="en-US" dirty="0"/>
          </a:p>
          <a:p>
            <a:r>
              <a:rPr lang="en-US" dirty="0">
                <a:hlinkClick r:id="rId3"/>
              </a:rPr>
              <a:t>https://www.analyticsvidhya.com/blog/2019/08/detailed-guide-7-loss-functions-machine-learning-python-code/</a:t>
            </a:r>
            <a:endParaRPr lang="en-US" dirty="0"/>
          </a:p>
          <a:p>
            <a:r>
              <a:rPr lang="en-US" dirty="0">
                <a:hlinkClick r:id="rId4"/>
              </a:rPr>
              <a:t>https://towardsdatascience.com/understanding-binary-cross-entropy-log-loss-a-visual-explanation-a3ac6025181a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139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BBAD7-778F-DE43-B903-8E28A13C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40965E-7D45-BF47-9913-1821C1944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6788" y="2015732"/>
            <a:ext cx="4462057" cy="16305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B215B8-3A0E-0E4C-BACB-1A0C20253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89" y="2015732"/>
            <a:ext cx="5881993" cy="37416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3FFF28-7ED8-4147-9411-892FB600AD7E}"/>
              </a:ext>
            </a:extLst>
          </p:cNvPr>
          <p:cNvSpPr txBox="1"/>
          <p:nvPr/>
        </p:nvSpPr>
        <p:spPr>
          <a:xfrm>
            <a:off x="7563556" y="4052711"/>
            <a:ext cx="253120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Effective and Powerful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as baseline</a:t>
            </a:r>
          </a:p>
        </p:txBody>
      </p:sp>
    </p:spTree>
    <p:extLst>
      <p:ext uri="{BB962C8B-B14F-4D97-AF65-F5344CB8AC3E}">
        <p14:creationId xmlns:p14="http://schemas.microsoft.com/office/powerpoint/2010/main" val="1155634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D3666-F8AA-A043-9C92-D7013C79D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13AFE-5876-C849-A282-67BE22F71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24" y="2015732"/>
            <a:ext cx="5630011" cy="3612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1B3850-B91B-F94B-A752-3A18D2B52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812" y="2015732"/>
            <a:ext cx="5941098" cy="1514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0CC06-6916-424C-A654-B5400D21B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812" y="3852374"/>
            <a:ext cx="53467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7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00D9C-43B9-B646-838A-EF43FDA43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Ridge/L2 Regularization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EC4C9C-6F4C-CA46-97F9-56ECD3AB0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2098" y="2281359"/>
            <a:ext cx="3773011" cy="5210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DDD2F45-B80D-D04B-8233-7ADF9067FCBC}"/>
              </a:ext>
            </a:extLst>
          </p:cNvPr>
          <p:cNvSpPr/>
          <p:nvPr/>
        </p:nvSpPr>
        <p:spPr>
          <a:xfrm>
            <a:off x="4811695" y="2274700"/>
            <a:ext cx="307759" cy="6675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03249-EE8C-9149-8417-F9696D70184E}"/>
              </a:ext>
            </a:extLst>
          </p:cNvPr>
          <p:cNvSpPr txBox="1"/>
          <p:nvPr/>
        </p:nvSpPr>
        <p:spPr>
          <a:xfrm>
            <a:off x="5717217" y="2286576"/>
            <a:ext cx="413896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7A3911-48D4-644F-9C83-5C3C3F3FE21A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5405109" y="2489709"/>
            <a:ext cx="312108" cy="521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B1769E-BA83-8E42-8049-D6B025C5C5A9}"/>
              </a:ext>
            </a:extLst>
          </p:cNvPr>
          <p:cNvSpPr txBox="1"/>
          <p:nvPr/>
        </p:nvSpPr>
        <p:spPr>
          <a:xfrm>
            <a:off x="7177372" y="1956971"/>
            <a:ext cx="3799643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Regularization is sensitive to 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to scale the data before applying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6D1C0C0-25AC-A94B-9653-712DBD651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970" y="3211952"/>
            <a:ext cx="4749800" cy="1168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639925-87DB-5940-89B0-C0BC576C9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551" y="4431853"/>
            <a:ext cx="4152232" cy="10279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D0169C-B798-8B45-A03D-0D96EEE8E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142" y="3137637"/>
            <a:ext cx="5513820" cy="25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88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55D98-AF2A-154A-8B52-34260AB6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Lasso/L1 Regularization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79F41-F8AE-474C-B63C-256B3C4CD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015732"/>
            <a:ext cx="4025789" cy="4700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948BF-D2A8-C946-95BF-259429013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15732"/>
            <a:ext cx="5596592" cy="26272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E72723-E89A-5940-AC58-5D17FB763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579" y="2825750"/>
            <a:ext cx="40767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52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F0D9E-8E55-B646-BDBB-52F15BC7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Net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L1 + L2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BF913-BD79-514F-AE5A-5822AA08A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7822" y="2015732"/>
            <a:ext cx="3752599" cy="104923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r: L1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9249E-2923-964A-A755-38A2A1935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015731"/>
            <a:ext cx="4972224" cy="443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00907-035A-0146-845A-3C22CD40F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48" y="2621092"/>
            <a:ext cx="5080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45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5965-09D8-5B44-AE3E-73C552327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/>
              <a:t>Early Stopping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FB733-BF56-0C49-BEA7-4ED96E335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4443194" cy="3532812"/>
          </a:xfrm>
        </p:spPr>
        <p:txBody>
          <a:bodyPr/>
          <a:lstStyle/>
          <a:p>
            <a:r>
              <a:rPr lang="en-US" dirty="0"/>
              <a:t>Stop training as soon validation error hits a target</a:t>
            </a:r>
          </a:p>
          <a:p>
            <a:r>
              <a:rPr lang="en-US" dirty="0"/>
              <a:t>Simple and effective</a:t>
            </a:r>
          </a:p>
          <a:p>
            <a:r>
              <a:rPr lang="en-US" dirty="0"/>
              <a:t>Commonly used in DL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FE189-A923-1E4F-87C8-72FF5358B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228" y="2015732"/>
            <a:ext cx="5269945" cy="339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69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A7566-844B-A042-A046-A22F19947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 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F062D-5D8F-4C44-8508-BB06D9D10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856645"/>
            <a:ext cx="4914900" cy="97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339B46-6804-6540-9CE4-D9481CDAB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2109720"/>
            <a:ext cx="5991216" cy="554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02584A-87E3-9C4B-8146-B0C5E0DAD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578" y="4238977"/>
            <a:ext cx="3859955" cy="2652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0BA1EC-8A11-A04C-B3FB-C6C8D17EC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578" y="4875945"/>
            <a:ext cx="3378200" cy="533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98835B-6634-2542-8FEC-04EAE127D940}"/>
              </a:ext>
            </a:extLst>
          </p:cNvPr>
          <p:cNvSpPr/>
          <p:nvPr/>
        </p:nvSpPr>
        <p:spPr>
          <a:xfrm>
            <a:off x="7442795" y="2818882"/>
            <a:ext cx="4204708" cy="22467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Times New Roman" panose="02020603050405020304" pitchFamily="18" charset="0"/>
              </a:rPr>
              <a:t>The hyperparameter controlling the regularization strength of a </a:t>
            </a:r>
            <a:r>
              <a:rPr lang="en-US" sz="2000" dirty="0" err="1">
                <a:solidFill>
                  <a:srgbClr val="404040"/>
                </a:solidFill>
                <a:latin typeface="Times New Roman" panose="02020603050405020304" pitchFamily="18" charset="0"/>
              </a:rPr>
              <a:t>Scikit</a:t>
            </a:r>
            <a:r>
              <a:rPr lang="en-US" sz="2000" dirty="0">
                <a:solidFill>
                  <a:srgbClr val="404040"/>
                </a:solidFill>
                <a:latin typeface="Times New Roman" panose="02020603050405020304" pitchFamily="18" charset="0"/>
              </a:rPr>
              <a:t>-Learn </a:t>
            </a:r>
            <a:r>
              <a:rPr lang="en-US" sz="2000" dirty="0" err="1"/>
              <a:t>LogisticRegression</a:t>
            </a:r>
            <a:r>
              <a:rPr lang="en-US" sz="2000" dirty="0">
                <a:solidFill>
                  <a:srgbClr val="404040"/>
                </a:solidFill>
                <a:latin typeface="Times New Roman" panose="02020603050405020304" pitchFamily="18" charset="0"/>
              </a:rPr>
              <a:t> model is not </a:t>
            </a:r>
            <a:r>
              <a:rPr lang="en-US" sz="2000" dirty="0"/>
              <a:t>alpha</a:t>
            </a:r>
            <a:r>
              <a:rPr lang="en-US" sz="2000" dirty="0">
                <a:solidFill>
                  <a:srgbClr val="404040"/>
                </a:solidFill>
                <a:latin typeface="Times New Roman" panose="02020603050405020304" pitchFamily="18" charset="0"/>
              </a:rPr>
              <a:t> (as in other linear models), but its inverse: </a:t>
            </a:r>
            <a:r>
              <a:rPr lang="en-US" sz="2000" dirty="0"/>
              <a:t>C</a:t>
            </a:r>
            <a:r>
              <a:rPr lang="en-US" sz="2000" dirty="0">
                <a:solidFill>
                  <a:srgbClr val="404040"/>
                </a:solidFill>
                <a:latin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Times New Roman" panose="02020603050405020304" pitchFamily="18" charset="0"/>
              </a:rPr>
              <a:t> The higher the value of </a:t>
            </a:r>
            <a:r>
              <a:rPr lang="en-US" sz="2000" dirty="0"/>
              <a:t>C</a:t>
            </a:r>
            <a:r>
              <a:rPr lang="en-US" sz="2000" dirty="0">
                <a:solidFill>
                  <a:srgbClr val="404040"/>
                </a:solidFill>
                <a:latin typeface="Times New Roman" panose="02020603050405020304" pitchFamily="18" charset="0"/>
              </a:rPr>
              <a:t>, the </a:t>
            </a:r>
            <a:r>
              <a:rPr lang="en-US" sz="2000" i="1" dirty="0">
                <a:solidFill>
                  <a:srgbClr val="404040"/>
                </a:solidFill>
                <a:latin typeface="Times New Roman" panose="02020603050405020304" pitchFamily="18" charset="0"/>
              </a:rPr>
              <a:t>less</a:t>
            </a:r>
            <a:r>
              <a:rPr lang="en-US" sz="2000" dirty="0">
                <a:solidFill>
                  <a:srgbClr val="404040"/>
                </a:solidFill>
                <a:latin typeface="Times New Roman" panose="02020603050405020304" pitchFamily="18" charset="0"/>
              </a:rPr>
              <a:t> the model is regularized.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0452581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549</Words>
  <Application>Microsoft Macintosh PowerPoint</Application>
  <PresentationFormat>Widescreen</PresentationFormat>
  <Paragraphs>81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medium-content-serif-font</vt:lpstr>
      <vt:lpstr>Arial</vt:lpstr>
      <vt:lpstr>Cambria Math</vt:lpstr>
      <vt:lpstr>Gill Sans MT</vt:lpstr>
      <vt:lpstr>Times New Roman</vt:lpstr>
      <vt:lpstr>Gallery</vt:lpstr>
      <vt:lpstr>Regression and SVM</vt:lpstr>
      <vt:lpstr>Agenda </vt:lpstr>
      <vt:lpstr>Linear Regression</vt:lpstr>
      <vt:lpstr>Polynomial Regression</vt:lpstr>
      <vt:lpstr>Ridge/L2 Regularization</vt:lpstr>
      <vt:lpstr>Lasso/L1 Regularization</vt:lpstr>
      <vt:lpstr>Elastic Net (L1 + L2)</vt:lpstr>
      <vt:lpstr>Early Stopping</vt:lpstr>
      <vt:lpstr>Logistic Regression</vt:lpstr>
      <vt:lpstr>Softmax/Multinomial Regression</vt:lpstr>
      <vt:lpstr>SVM: Classifier</vt:lpstr>
      <vt:lpstr>SVM in Scikit Learn</vt:lpstr>
      <vt:lpstr>Kernel Trick</vt:lpstr>
      <vt:lpstr>SVR: SVM Regression</vt:lpstr>
      <vt:lpstr>Gradient Descent</vt:lpstr>
      <vt:lpstr>Batch Gradient Descent (BGD)</vt:lpstr>
      <vt:lpstr>Stochastic Gradient  Descent (SGD)</vt:lpstr>
      <vt:lpstr>Mini-Batch Gradient Descent (MBGD)</vt:lpstr>
      <vt:lpstr>Regression Loss Function</vt:lpstr>
      <vt:lpstr>Classification Loss Functions</vt:lpstr>
      <vt:lpstr>Further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and SVM</dc:title>
  <dc:creator>Zhao, Meng</dc:creator>
  <cp:lastModifiedBy>Zhao, Meng</cp:lastModifiedBy>
  <cp:revision>4</cp:revision>
  <dcterms:created xsi:type="dcterms:W3CDTF">2019-11-14T00:08:53Z</dcterms:created>
  <dcterms:modified xsi:type="dcterms:W3CDTF">2019-11-14T00:10:18Z</dcterms:modified>
</cp:coreProperties>
</file>